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E1B12-FA12-41ED-A5DA-AB6E32A3D52C}" v="447" dt="2023-04-11T21:07:54.215"/>
    <p1510:client id="{290B1116-29F3-4207-B9ED-BBD82809856A}" v="2133" dt="2023-04-06T20:49:11.722"/>
    <p1510:client id="{51AA3F07-737A-4FE2-A1A5-CD31DBB4F192}" v="611" dt="2023-04-06T19:13:12.153"/>
    <p1510:client id="{5536B60F-8534-41D9-8A4C-EC853AC17C57}" v="759" dt="2023-04-06T19:14:01.779"/>
    <p1510:client id="{58769202-06D8-4777-96C2-B2A82F7A356D}" v="11" dt="2023-04-11T20:32:35.377"/>
    <p1510:client id="{8A24AEA5-4740-4C7B-9FF8-9D37AD06BE1A}" v="3" dt="2023-04-04T17:07:49.441"/>
    <p1510:client id="{9D19126A-81C4-4F19-BA11-297E00AC5380}" v="82" dt="2023-04-04T18:33:50.328"/>
    <p1510:client id="{A071D07F-71E3-4388-B454-D709FCA0EA22}" v="1" dt="2023-04-11T20:27:51.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49500" y="5257800"/>
            <a:ext cx="13844016" cy="26746200"/>
          </a:xfrm>
          <a:prstGeom prst="rect">
            <a:avLst/>
          </a:prstGeom>
          <a:ln>
            <a:solidFill>
              <a:schemeClr val="bg1">
                <a:lumMod val="75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indent="-1645920">
              <a:spcBef>
                <a:spcPct val="20000"/>
              </a:spcBef>
              <a:buFont typeface="Arial" pitchFamily="34" charset="0"/>
              <a:defRPr/>
            </a:pPr>
            <a:r>
              <a:rPr lang="en-US" sz="3600">
                <a:latin typeface="+mj-lt"/>
              </a:rPr>
              <a:t>Pipeline process</a:t>
            </a:r>
            <a:endParaRPr lang="en-US" sz="3600">
              <a:latin typeface="+mj-lt"/>
              <a:cs typeface="Arial"/>
            </a:endParaRPr>
          </a:p>
          <a:p>
            <a:pPr marL="1645920" indent="-1645920">
              <a:spcBef>
                <a:spcPct val="20000"/>
              </a:spcBef>
              <a:buFont typeface="Arial" pitchFamily="34" charset="0"/>
              <a:defRPr/>
            </a:pPr>
            <a:endParaRPr lang="en-US" sz="60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r>
              <a:rPr lang="en-US" sz="4400">
                <a:latin typeface="+mj-lt"/>
                <a:cs typeface="Arial"/>
              </a:rPr>
              <a:t>Go through the pipeline and explain each part and challenges we faced in development of that part and we overcame them</a:t>
            </a: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6000">
              <a:latin typeface="+mj-lt"/>
              <a:cs typeface="Arial"/>
            </a:endParaRPr>
          </a:p>
        </p:txBody>
      </p:sp>
      <p:sp>
        <p:nvSpPr>
          <p:cNvPr id="18" name="Content Placeholder 9"/>
          <p:cNvSpPr txBox="1">
            <a:spLocks/>
          </p:cNvSpPr>
          <p:nvPr/>
        </p:nvSpPr>
        <p:spPr>
          <a:xfrm>
            <a:off x="685800" y="5257800"/>
            <a:ext cx="13844016" cy="26774775"/>
          </a:xfrm>
          <a:prstGeom prst="rect">
            <a:avLst/>
          </a:prstGeom>
          <a:ln>
            <a:solidFill>
              <a:schemeClr val="bg1">
                <a:lumMod val="75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kumimoji="0" lang="en-US" sz="6000" b="0" i="0" u="none" strike="noStrike" kern="1200" cap="none" spc="0" normalizeH="0" baseline="0" noProof="0">
              <a:ln>
                <a:noFill/>
              </a:ln>
              <a:solidFill>
                <a:schemeClr val="tx1"/>
              </a:solidFill>
              <a:effectLst/>
              <a:uLnTx/>
              <a:uFillTx/>
              <a:latin typeface="+mj-lt"/>
              <a:ea typeface="+mn-ea"/>
              <a:cs typeface="+mn-cs"/>
            </a:endParaRPr>
          </a:p>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effectLst/>
              <a:uLnTx/>
              <a:uFillTx/>
              <a:latin typeface="+mj-lt"/>
              <a:cs typeface="Arial"/>
            </a:endParaRPr>
          </a:p>
          <a:p>
            <a:pPr marL="1645920" indent="-1645920">
              <a:spcBef>
                <a:spcPct val="20000"/>
              </a:spcBef>
              <a:defRPr/>
            </a:pPr>
            <a:r>
              <a:rPr lang="en-US" sz="3600">
                <a:latin typeface="+mj-lt"/>
                <a:cs typeface="Arial"/>
              </a:rPr>
              <a:t>Development Process</a:t>
            </a:r>
          </a:p>
          <a:p>
            <a:pPr marL="1645920" indent="-1645920">
              <a:spcBef>
                <a:spcPct val="20000"/>
              </a:spcBef>
              <a:buFont typeface="Arial" pitchFamily="34" charset="0"/>
              <a:defRPr/>
            </a:pPr>
            <a:endParaRPr lang="en-US" sz="4800">
              <a:latin typeface="+mj-lt"/>
              <a:cs typeface="Arial"/>
            </a:endParaRPr>
          </a:p>
          <a:p>
            <a:pPr marL="1645920" indent="-1645920">
              <a:spcBef>
                <a:spcPct val="20000"/>
              </a:spcBef>
              <a:defRPr/>
            </a:pPr>
            <a:endParaRPr lang="en-US" sz="2400">
              <a:latin typeface="Arial"/>
              <a:cs typeface="Arial"/>
            </a:endParaRPr>
          </a:p>
          <a:p>
            <a:pPr marL="1645920" indent="-1645920">
              <a:spcBef>
                <a:spcPct val="20000"/>
              </a:spcBef>
              <a:defRPr/>
            </a:pPr>
            <a:endParaRPr lang="en-US" sz="2400">
              <a:latin typeface="+mj-lt"/>
              <a:cs typeface="Arial"/>
            </a:endParaRPr>
          </a:p>
          <a:p>
            <a:pPr marL="1645920" indent="-1645920">
              <a:spcBef>
                <a:spcPct val="20000"/>
              </a:spcBef>
              <a:defRPr/>
            </a:pPr>
            <a:endParaRPr lang="en-US" sz="2400">
              <a:latin typeface="+mj-lt"/>
              <a:cs typeface="Arial"/>
            </a:endParaRPr>
          </a:p>
          <a:p>
            <a:pPr algn="l">
              <a:spcBef>
                <a:spcPct val="20000"/>
              </a:spcBef>
              <a:defRPr/>
            </a:pPr>
            <a:r>
              <a:rPr lang="en-US" sz="2400" u="sng">
                <a:latin typeface="+mj-lt"/>
                <a:cs typeface="Arial"/>
              </a:rPr>
              <a:t>Challenges and Milestones</a:t>
            </a:r>
            <a:endParaRPr lang="en-US" sz="2400">
              <a:latin typeface="Times New Roman"/>
              <a:cs typeface="Times New Roman"/>
            </a:endParaRPr>
          </a:p>
          <a:p>
            <a:pPr marL="342900" indent="-342900" algn="l">
              <a:spcBef>
                <a:spcPct val="20000"/>
              </a:spcBef>
              <a:buFont typeface="Arial"/>
              <a:buChar char="•"/>
              <a:defRPr/>
            </a:pPr>
            <a:r>
              <a:rPr lang="en-US" sz="2400">
                <a:latin typeface="+mj-lt"/>
                <a:cs typeface="Arial"/>
              </a:rPr>
              <a:t>English reading comprehension</a:t>
            </a:r>
            <a:endParaRPr lang="en-US" sz="2400">
              <a:ea typeface="+mn-lt"/>
              <a:cs typeface="+mn-lt"/>
            </a:endParaRPr>
          </a:p>
          <a:p>
            <a:pPr marL="342900" indent="-342900" algn="l">
              <a:spcBef>
                <a:spcPct val="20000"/>
              </a:spcBef>
              <a:buFont typeface="Arial"/>
              <a:buChar char="•"/>
              <a:defRPr/>
            </a:pPr>
            <a:r>
              <a:rPr lang="en-US" sz="2400">
                <a:latin typeface="+mj-lt"/>
                <a:cs typeface="Arial"/>
              </a:rPr>
              <a:t>Extracting readable text from PDF file</a:t>
            </a:r>
            <a:endParaRPr lang="en-US" sz="2400">
              <a:ea typeface="+mn-lt"/>
              <a:cs typeface="+mn-lt"/>
            </a:endParaRPr>
          </a:p>
          <a:p>
            <a:pPr marL="342900" indent="-342900" algn="l">
              <a:spcBef>
                <a:spcPct val="20000"/>
              </a:spcBef>
              <a:buFont typeface="Arial"/>
              <a:buChar char="•"/>
              <a:defRPr/>
            </a:pPr>
            <a:r>
              <a:rPr lang="en-US" sz="2400">
                <a:latin typeface="+mj-lt"/>
                <a:cs typeface="Arial"/>
              </a:rPr>
              <a:t>Machine Learning and layout validation</a:t>
            </a:r>
            <a:endParaRPr lang="en-US" sz="2400">
              <a:ea typeface="+mn-lt"/>
              <a:cs typeface="+mn-lt"/>
            </a:endParaRPr>
          </a:p>
          <a:p>
            <a:pPr marL="342900" indent="-342900" algn="l">
              <a:spcBef>
                <a:spcPct val="20000"/>
              </a:spcBef>
              <a:buFont typeface="Arial"/>
              <a:buChar char="•"/>
              <a:defRPr/>
            </a:pPr>
            <a:r>
              <a:rPr lang="en-US" sz="2400">
                <a:latin typeface="+mj-lt"/>
                <a:cs typeface="Arial"/>
              </a:rPr>
              <a:t>Tag Tree generation</a:t>
            </a:r>
            <a:endParaRPr lang="en-US" sz="2400">
              <a:ea typeface="+mn-lt"/>
              <a:cs typeface="+mn-lt"/>
            </a:endParaRPr>
          </a:p>
          <a:p>
            <a:pPr marL="342900" indent="-342900" algn="l">
              <a:spcBef>
                <a:spcPct val="20000"/>
              </a:spcBef>
              <a:buFont typeface="Arial"/>
              <a:buChar char="•"/>
              <a:defRPr/>
            </a:pPr>
            <a:r>
              <a:rPr lang="en-US" sz="2400">
                <a:latin typeface="+mj-lt"/>
                <a:cs typeface="Arial"/>
              </a:rPr>
              <a:t>Smart tree validation</a:t>
            </a:r>
            <a:endParaRPr lang="en-US" sz="2400">
              <a:ea typeface="+mn-lt"/>
              <a:cs typeface="+mn-lt"/>
            </a:endParaRPr>
          </a:p>
          <a:p>
            <a:pPr marL="342900" indent="-342900" algn="l">
              <a:spcBef>
                <a:spcPct val="20000"/>
              </a:spcBef>
              <a:buFont typeface="Arial"/>
              <a:buChar char="•"/>
              <a:defRPr/>
            </a:pPr>
            <a:r>
              <a:rPr lang="en-US" sz="2400">
                <a:latin typeface="+mj-lt"/>
                <a:cs typeface="Arial"/>
              </a:rPr>
              <a:t>UI multithreading</a:t>
            </a:r>
            <a:endParaRPr lang="en-US" sz="2400">
              <a:ea typeface="+mn-lt"/>
              <a:cs typeface="+mn-lt"/>
            </a:endParaRPr>
          </a:p>
          <a:p>
            <a:pPr marL="342900" indent="-342900" algn="l">
              <a:spcBef>
                <a:spcPct val="20000"/>
              </a:spcBef>
              <a:buFont typeface="Arial"/>
              <a:buChar char="•"/>
              <a:defRPr/>
            </a:pPr>
            <a:r>
              <a:rPr lang="en-US" sz="2400">
                <a:latin typeface="+mj-lt"/>
                <a:cs typeface="Arial"/>
              </a:rPr>
              <a:t>Standarization of input and output</a:t>
            </a:r>
            <a:endParaRPr lang="en-US" sz="2400">
              <a:ea typeface="+mn-lt"/>
              <a:cs typeface="+mn-lt"/>
            </a:endParaRPr>
          </a:p>
          <a:p>
            <a:pPr marL="342900" indent="-342900" algn="l">
              <a:spcBef>
                <a:spcPct val="20000"/>
              </a:spcBef>
              <a:buFont typeface="Arial"/>
              <a:buChar char="•"/>
              <a:defRPr/>
            </a:pPr>
            <a:r>
              <a:rPr lang="en-US" sz="2400">
                <a:latin typeface="+mj-lt"/>
                <a:cs typeface="Arial"/>
              </a:rPr>
              <a:t>Pipeline integration</a:t>
            </a:r>
            <a:endParaRPr lang="en-US" sz="2400">
              <a:ea typeface="+mn-lt"/>
              <a:cs typeface="+mn-lt"/>
            </a:endParaRPr>
          </a:p>
          <a:p>
            <a:pPr marL="342900" indent="-342900" algn="l">
              <a:spcBef>
                <a:spcPct val="20000"/>
              </a:spcBef>
              <a:buFont typeface="Arial"/>
              <a:buChar char="•"/>
              <a:defRPr/>
            </a:pPr>
            <a:r>
              <a:rPr lang="en-US" sz="2400">
                <a:latin typeface="+mj-lt"/>
                <a:cs typeface="Arial"/>
              </a:rPr>
              <a:t>Integration of multiple languages</a:t>
            </a:r>
          </a:p>
          <a:p>
            <a:pPr marL="342900" indent="-342900" algn="l">
              <a:spcBef>
                <a:spcPct val="20000"/>
              </a:spcBef>
              <a:buFont typeface="Arial"/>
              <a:buChar char="•"/>
              <a:defRPr/>
            </a:pPr>
            <a:endParaRPr lang="en-US" sz="2400">
              <a:latin typeface="Arial"/>
              <a:cs typeface="Arial"/>
            </a:endParaRPr>
          </a:p>
          <a:p>
            <a:pPr marL="342900" indent="-342900" algn="l">
              <a:spcBef>
                <a:spcPct val="20000"/>
              </a:spcBef>
              <a:buFont typeface="Arial"/>
              <a:buChar char="•"/>
              <a:defRPr/>
            </a:pPr>
            <a:endParaRPr lang="en-US" sz="3600">
              <a:latin typeface="Arial"/>
              <a:cs typeface="Arial"/>
            </a:endParaRPr>
          </a:p>
          <a:p>
            <a:pPr algn="l">
              <a:spcBef>
                <a:spcPct val="20000"/>
              </a:spcBef>
              <a:defRPr/>
            </a:pPr>
            <a:r>
              <a:rPr lang="en-US" sz="4400">
                <a:latin typeface="Arial"/>
                <a:ea typeface="+mn-lt"/>
                <a:cs typeface="+mn-lt"/>
              </a:rPr>
              <a:t>This whole section should </a:t>
            </a:r>
            <a:r>
              <a:rPr lang="en-US" sz="4400" err="1">
                <a:latin typeface="Arial"/>
                <a:ea typeface="+mn-lt"/>
                <a:cs typeface="+mn-lt"/>
              </a:rPr>
              <a:t>be:goal</a:t>
            </a:r>
            <a:r>
              <a:rPr lang="en-US" sz="4400">
                <a:latin typeface="Arial"/>
                <a:ea typeface="+mn-lt"/>
                <a:cs typeface="+mn-lt"/>
              </a:rPr>
              <a:t>, challenges, problem solved, methodologies, approach, objectives, limitations, future work</a:t>
            </a:r>
          </a:p>
          <a:p>
            <a:pPr algn="l">
              <a:spcBef>
                <a:spcPct val="20000"/>
              </a:spcBef>
              <a:defRPr/>
            </a:pPr>
            <a:endParaRPr lang="en-US" sz="4400">
              <a:latin typeface="Arial"/>
              <a:cs typeface="Times New Roman"/>
            </a:endParaRPr>
          </a:p>
          <a:p>
            <a:pPr algn="l">
              <a:spcBef>
                <a:spcPct val="20000"/>
              </a:spcBef>
              <a:defRPr/>
            </a:pPr>
            <a:r>
              <a:rPr lang="en-US" sz="4400">
                <a:latin typeface="Arial"/>
                <a:cs typeface="Times New Roman"/>
              </a:rPr>
              <a:t>Focus on goal, </a:t>
            </a:r>
            <a:r>
              <a:rPr lang="en-US" sz="4400" err="1">
                <a:latin typeface="Arial"/>
                <a:cs typeface="Times New Roman"/>
              </a:rPr>
              <a:t>methododologies</a:t>
            </a:r>
            <a:r>
              <a:rPr lang="en-US" sz="4400">
                <a:latin typeface="Arial"/>
                <a:cs typeface="Times New Roman"/>
              </a:rPr>
              <a:t>, objectives, and future work</a:t>
            </a:r>
          </a:p>
          <a:p>
            <a:pPr algn="l">
              <a:spcBef>
                <a:spcPct val="20000"/>
              </a:spcBef>
              <a:defRPr/>
            </a:pPr>
            <a:endParaRPr lang="en-US" sz="4400">
              <a:latin typeface="Arial"/>
              <a:cs typeface="Times New Roman"/>
            </a:endParaRPr>
          </a:p>
          <a:p>
            <a:pPr algn="l">
              <a:spcBef>
                <a:spcPct val="20000"/>
              </a:spcBef>
              <a:defRPr/>
            </a:pPr>
            <a:r>
              <a:rPr lang="en-US" sz="2400">
                <a:latin typeface="Arial"/>
                <a:cs typeface="Times New Roman"/>
              </a:rPr>
              <a:t>The main goal of the document exporter</a:t>
            </a:r>
            <a:r>
              <a:rPr lang="en-US" sz="2400">
                <a:latin typeface="Arial"/>
                <a:cs typeface="Arial"/>
              </a:rPr>
              <a:t> in our project creates an accessible version of a PDF downloaded from the Research Exchange website based on WCAG guidelines. After a document is downloaded from the website, a tag tree is generated for the document and this tag tree is used to create a html, which is then passed to the exporter function where the html is used to create the new PDF.</a:t>
            </a:r>
          </a:p>
          <a:p>
            <a:pPr algn="l">
              <a:spcBef>
                <a:spcPct val="20000"/>
              </a:spcBef>
              <a:defRPr/>
            </a:pPr>
            <a:endParaRPr lang="en-US" sz="2400">
              <a:latin typeface="Arial"/>
              <a:cs typeface="Arial"/>
            </a:endParaRPr>
          </a:p>
          <a:p>
            <a:pPr algn="l">
              <a:spcBef>
                <a:spcPct val="20000"/>
              </a:spcBef>
              <a:defRPr/>
            </a:pPr>
            <a:r>
              <a:rPr lang="en-US" sz="2400">
                <a:latin typeface="Arial"/>
                <a:cs typeface="Arial"/>
              </a:rPr>
              <a:t>Future work for our project would include adding more accessibility features such as alternative text for images, extracting images using the layout parser and putting them back into the accessible pdf, </a:t>
            </a: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6840200"/>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7432000"/>
            <a:ext cx="13844016" cy="32004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2400"/>
              <a:t>Acknowledgements : </a:t>
            </a:r>
            <a:r>
              <a:rPr lang="en-US" sz="2400">
                <a:ea typeface="+mj-lt"/>
                <a:cs typeface="+mj-lt"/>
              </a:rPr>
              <a:t>team thanks their mentor, the sponsoring company and other persons</a:t>
            </a:r>
            <a:br>
              <a:rPr lang="en-US" sz="2400">
                <a:ea typeface="+mj-lt"/>
                <a:cs typeface="+mj-lt"/>
              </a:rPr>
            </a:br>
            <a:r>
              <a:rPr lang="en-US" sz="2400">
                <a:ea typeface="+mj-lt"/>
                <a:cs typeface="+mj-lt"/>
              </a:rPr>
              <a:t>who have contributed to the work.</a:t>
            </a:r>
          </a:p>
          <a:p>
            <a:pPr marL="1645920" indent="-1645920" algn="ctr">
              <a:spcBef>
                <a:spcPct val="20000"/>
              </a:spcBef>
              <a:buNone/>
              <a:defRPr/>
            </a:pPr>
            <a:r>
              <a:rPr lang="en-US" sz="2400">
                <a:cs typeface="Arial"/>
              </a:rPr>
              <a:t>Thank Talea</a:t>
            </a:r>
          </a:p>
        </p:txBody>
      </p:sp>
      <p:sp>
        <p:nvSpPr>
          <p:cNvPr id="29" name="Content Placeholder 7"/>
          <p:cNvSpPr txBox="1">
            <a:spLocks/>
          </p:cNvSpPr>
          <p:nvPr/>
        </p:nvSpPr>
        <p:spPr>
          <a:xfrm>
            <a:off x="29422725" y="22326600"/>
            <a:ext cx="13844016" cy="48768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a:cs typeface="Arial"/>
              </a:rPr>
              <a:t>Glossary</a:t>
            </a:r>
            <a:endParaRPr lang="en-US"/>
          </a:p>
          <a:p>
            <a:pPr marL="1645920" indent="-1645920" algn="ctr">
              <a:spcBef>
                <a:spcPct val="20000"/>
              </a:spcBef>
              <a:buNone/>
              <a:defRPr/>
            </a:pPr>
            <a:r>
              <a:rPr lang="en-US" sz="2400">
                <a:cs typeface="Arial"/>
              </a:rPr>
              <a:t>WCAG – Web Content Accessibility Guidelines that define how to make web content and physical documents more accessible to people with disabilities.</a:t>
            </a:r>
          </a:p>
          <a:p>
            <a:pPr marL="1645920" indent="-1645920" algn="ctr">
              <a:spcBef>
                <a:spcPct val="20000"/>
              </a:spcBef>
              <a:buNone/>
              <a:defRPr/>
            </a:pPr>
            <a:endParaRPr lang="en-US" sz="2400">
              <a:cs typeface="Arial"/>
            </a:endParaRP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3"/>
          <a:stretch>
            <a:fillRect/>
          </a:stretch>
        </p:blipFill>
        <p:spPr>
          <a:xfrm>
            <a:off x="16699130" y="12607656"/>
            <a:ext cx="2743200" cy="1576426"/>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4"/>
          <a:stretch>
            <a:fillRect/>
          </a:stretch>
        </p:blipFill>
        <p:spPr>
          <a:xfrm>
            <a:off x="36829773" y="923244"/>
            <a:ext cx="3150052" cy="3150052"/>
          </a:xfrm>
          <a:prstGeom prst="rect">
            <a:avLst/>
          </a:prstGeom>
        </p:spPr>
      </p:pic>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5"/>
          <a:srcRect l="629" r="20126" b="10244"/>
          <a:stretch/>
        </p:blipFill>
        <p:spPr>
          <a:xfrm>
            <a:off x="20591253" y="14684188"/>
            <a:ext cx="2173860" cy="3186364"/>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243540" y="15180976"/>
            <a:ext cx="2743200" cy="486110"/>
          </a:xfrm>
          <a:prstGeom prst="rect">
            <a:avLst/>
          </a:prstGeom>
        </p:spPr>
      </p:pic>
      <p:pic>
        <p:nvPicPr>
          <p:cNvPr id="14" name="Picture 15" descr="Text&#10;&#10;Description automatically generated">
            <a:extLst>
              <a:ext uri="{FF2B5EF4-FFF2-40B4-BE49-F238E27FC236}">
                <a16:creationId xmlns:a16="http://schemas.microsoft.com/office/drawing/2014/main" id="{97A3467E-24ED-0F52-20B4-6280F5571209}"/>
              </a:ext>
            </a:extLst>
          </p:cNvPr>
          <p:cNvPicPr>
            <a:picLocks noChangeAspect="1"/>
          </p:cNvPicPr>
          <p:nvPr/>
        </p:nvPicPr>
        <p:blipFill>
          <a:blip r:embed="rId7"/>
          <a:stretch>
            <a:fillRect/>
          </a:stretch>
        </p:blipFill>
        <p:spPr>
          <a:xfrm>
            <a:off x="23087001" y="14684188"/>
            <a:ext cx="2743200" cy="3550024"/>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8"/>
          <a:stretch>
            <a:fillRect/>
          </a:stretch>
        </p:blipFill>
        <p:spPr>
          <a:xfrm>
            <a:off x="16716749" y="16458871"/>
            <a:ext cx="2743200" cy="3881866"/>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70778"/>
            <a:ext cx="13955579" cy="9079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600">
              <a:latin typeface="Arial"/>
              <a:cs typeface="Times New Roman"/>
            </a:endParaRPr>
          </a:p>
          <a:p>
            <a:pPr algn="ctr"/>
            <a:endParaRPr lang="en-US" sz="3600">
              <a:latin typeface="Arial"/>
              <a:cs typeface="Times New Roman"/>
            </a:endParaRPr>
          </a:p>
          <a:p>
            <a:pPr algn="ctr"/>
            <a:endParaRPr lang="en-US" sz="3600">
              <a:latin typeface="Arial"/>
              <a:cs typeface="Times New Roman"/>
            </a:endParaRPr>
          </a:p>
          <a:p>
            <a:pPr algn="ctr"/>
            <a:r>
              <a:rPr lang="en-US" sz="3600">
                <a:latin typeface="Arial"/>
                <a:cs typeface="Times New Roman"/>
              </a:rPr>
              <a:t>Pipeline Continued</a:t>
            </a:r>
          </a:p>
          <a:p>
            <a:pPr algn="ctr"/>
            <a:endParaRPr lang="en-US" sz="3600">
              <a:latin typeface="Arial"/>
              <a:cs typeface="Times New Roman"/>
            </a:endParaRPr>
          </a:p>
          <a:p>
            <a:pPr algn="ctr"/>
            <a:endParaRPr lang="en-US" sz="3600">
              <a:latin typeface="Arial"/>
              <a:cs typeface="Times New Roman"/>
            </a:endParaRPr>
          </a:p>
          <a:p>
            <a:pPr algn="ctr"/>
            <a:r>
              <a:rPr lang="en-US" sz="3600">
                <a:latin typeface="Arial"/>
                <a:cs typeface="Times New Roman"/>
              </a:rPr>
              <a:t>TODO: write stuff about the parts each of us worked on and we will revisit what more needs to be done for the poster later.</a:t>
            </a:r>
          </a:p>
          <a:p>
            <a:pPr algn="ctr"/>
            <a:endParaRPr lang="en-US" sz="3600">
              <a:latin typeface="Arial"/>
              <a:cs typeface="Times New Roman"/>
            </a:endParaRPr>
          </a:p>
          <a:p>
            <a:pPr algn="ctr"/>
            <a:endParaRPr lang="en-US" sz="3600">
              <a:latin typeface="Arial"/>
              <a:cs typeface="Times New Roman"/>
            </a:endParaRPr>
          </a:p>
          <a:p>
            <a:pPr algn="ctr"/>
            <a:r>
              <a:rPr lang="en-US" sz="3200">
                <a:latin typeface="Arial"/>
                <a:cs typeface="Times New Roman"/>
              </a:rPr>
              <a:t>Exporter :</a:t>
            </a:r>
          </a:p>
          <a:p>
            <a:pPr algn="ctr"/>
            <a:endParaRPr lang="en-US" sz="2400">
              <a:latin typeface="Arial"/>
              <a:cs typeface="Times New Roman"/>
            </a:endParaRPr>
          </a:p>
          <a:p>
            <a:pPr algn="ctr"/>
            <a:r>
              <a:rPr lang="en-US" sz="2400">
                <a:latin typeface="Arial"/>
                <a:cs typeface="Times New Roman"/>
              </a:rPr>
              <a:t>The biggest challenge faced during the creation of the exporting functionality of the project was integrating multiple different languages. Python was the base language for our project and node </a:t>
            </a:r>
            <a:r>
              <a:rPr lang="en-US" sz="2400" err="1">
                <a:latin typeface="Arial"/>
                <a:cs typeface="Times New Roman"/>
              </a:rPr>
              <a:t>js</a:t>
            </a:r>
            <a:r>
              <a:rPr lang="en-US" sz="2400">
                <a:latin typeface="Arial"/>
                <a:cs typeface="Times New Roman"/>
              </a:rPr>
              <a:t> was used to create the accessible PDF from the html. Quite a bit of research and trial and error were used to find a working implementation of the node </a:t>
            </a:r>
            <a:r>
              <a:rPr lang="en-US" sz="2400" err="1">
                <a:latin typeface="Arial"/>
                <a:cs typeface="Times New Roman"/>
              </a:rPr>
              <a:t>js</a:t>
            </a:r>
            <a:r>
              <a:rPr lang="en-US" sz="2400">
                <a:latin typeface="Arial"/>
                <a:cs typeface="Times New Roman"/>
              </a:rPr>
              <a:t> </a:t>
            </a:r>
            <a:r>
              <a:rPr lang="en-US" sz="2400" err="1">
                <a:latin typeface="Arial"/>
                <a:cs typeface="Times New Roman"/>
              </a:rPr>
              <a:t>funciton</a:t>
            </a:r>
            <a:r>
              <a:rPr lang="en-US" sz="2400">
                <a:latin typeface="Arial"/>
                <a:cs typeface="Times New Roman"/>
              </a:rPr>
              <a:t> in python. In the end, a subprocess of the node </a:t>
            </a:r>
            <a:r>
              <a:rPr lang="en-US" sz="2400" err="1">
                <a:latin typeface="Arial"/>
                <a:cs typeface="Times New Roman"/>
              </a:rPr>
              <a:t>js</a:t>
            </a:r>
            <a:r>
              <a:rPr lang="en-US" sz="2400">
                <a:latin typeface="Arial"/>
                <a:cs typeface="Times New Roman"/>
              </a:rPr>
              <a:t> function was created in python to call the node instruction needed to run the function, followed by the node </a:t>
            </a:r>
            <a:r>
              <a:rPr lang="en-US" sz="2400" err="1">
                <a:latin typeface="Arial"/>
                <a:cs typeface="Times New Roman"/>
              </a:rPr>
              <a:t>js</a:t>
            </a:r>
            <a:r>
              <a:rPr lang="en-US" sz="2400">
                <a:latin typeface="Arial"/>
                <a:cs typeface="Times New Roman"/>
              </a:rPr>
              <a:t> function and, finally, the name of the html. A pdf is created and placed in the output folder in the project.</a:t>
            </a: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3</cp:revision>
  <dcterms:created xsi:type="dcterms:W3CDTF">2013-04-09T17:35:45Z</dcterms:created>
  <dcterms:modified xsi:type="dcterms:W3CDTF">2023-04-11T21:08:22Z</dcterms:modified>
</cp:coreProperties>
</file>